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6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2021/4/19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2021/4/19</a:t>
            </a:fld>
            <a:endParaRPr altLang="en-US" lang="zh-CN"/>
          </a:p>
        </p:txBody>
      </p:sp>
      <p:sp>
        <p:nvSpPr>
          <p:cNvPr id="10486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2021/4/19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2021/4/19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0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2021/4/19</a:t>
            </a:fld>
            <a:endParaRPr altLang="en-US" lang="zh-CN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5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6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2021/4/19</a:t>
            </a:fld>
            <a:endParaRPr altLang="en-US" lang="zh-CN"/>
          </a:p>
        </p:txBody>
      </p:sp>
      <p:sp>
        <p:nvSpPr>
          <p:cNvPr id="104863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1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2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4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2021/4/19</a:t>
            </a:fld>
            <a:endParaRPr altLang="en-US" lang="zh-CN"/>
          </a:p>
        </p:txBody>
      </p:sp>
      <p:sp>
        <p:nvSpPr>
          <p:cNvPr id="104864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2021/4/19</a:t>
            </a:fld>
            <a:endParaRPr altLang="en-US" lang="zh-CN"/>
          </a:p>
        </p:txBody>
      </p:sp>
      <p:sp>
        <p:nvSpPr>
          <p:cNvPr id="104860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2021/4/19</a:t>
            </a:fld>
            <a:endParaRPr altLang="en-US" lang="zh-CN"/>
          </a:p>
        </p:txBody>
      </p:sp>
      <p:sp>
        <p:nvSpPr>
          <p:cNvPr id="10485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9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2021/4/19</a:t>
            </a:fld>
            <a:endParaRPr altLang="en-US" lang="zh-CN"/>
          </a:p>
        </p:txBody>
      </p:sp>
      <p:sp>
        <p:nvSpPr>
          <p:cNvPr id="104865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2021/4/19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2021/4/19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TextBox 1048617"/>
          <p:cNvSpPr txBox="1"/>
          <p:nvPr/>
        </p:nvSpPr>
        <p:spPr>
          <a:xfrm>
            <a:off x="146531" y="4197094"/>
            <a:ext cx="6620478" cy="510540"/>
          </a:xfrm>
          <a:prstGeom prst="rect"/>
        </p:spPr>
        <p:txBody>
          <a:bodyPr rtlCol="0" wrap="square">
            <a:spAutoFit/>
          </a:bodyPr>
          <a:p>
            <a:r>
              <a:rPr b="1" dirty="0" sz="2800" lang="en-US">
                <a:solidFill>
                  <a:srgbClr val="CCFECC"/>
                </a:solidFill>
              </a:rPr>
              <a:t>Name – </a:t>
            </a:r>
            <a:r>
              <a:rPr b="1" dirty="0" sz="2800" lang="en-US" err="1">
                <a:solidFill>
                  <a:srgbClr val="CCFECC"/>
                </a:solidFill>
              </a:rPr>
              <a:t>Digvijay</a:t>
            </a:r>
            <a:r>
              <a:rPr b="1" dirty="0" sz="2800" lang="en-US">
                <a:solidFill>
                  <a:srgbClr val="CCFECC"/>
                </a:solidFill>
              </a:rPr>
              <a:t> Kumar</a:t>
            </a:r>
            <a:endParaRPr b="1" dirty="0" sz="2800" lang="en-US">
              <a:solidFill>
                <a:srgbClr val="CCFECC"/>
              </a:solidFill>
            </a:endParaRPr>
          </a:p>
        </p:txBody>
      </p:sp>
      <p:sp>
        <p:nvSpPr>
          <p:cNvPr id="1048585" name="TextBox 1048618"/>
          <p:cNvSpPr txBox="1"/>
          <p:nvPr/>
        </p:nvSpPr>
        <p:spPr>
          <a:xfrm>
            <a:off x="146531" y="4663565"/>
            <a:ext cx="5247056" cy="510541"/>
          </a:xfrm>
          <a:prstGeom prst="rect"/>
        </p:spPr>
        <p:txBody>
          <a:bodyPr rtlCol="0" wrap="square">
            <a:spAutoFit/>
          </a:bodyPr>
          <a:p>
            <a:r>
              <a:rPr b="1" dirty="0" sz="2800" lang="en-US">
                <a:solidFill>
                  <a:srgbClr val="CCFECC"/>
                </a:solidFill>
              </a:rPr>
              <a:t>Class – B.Sc. 3ʳᵈ year</a:t>
            </a:r>
            <a:endParaRPr b="1" dirty="0" sz="2800" lang="en-US">
              <a:solidFill>
                <a:srgbClr val="CCFECC"/>
              </a:solidFill>
            </a:endParaRPr>
          </a:p>
        </p:txBody>
      </p:sp>
      <p:sp>
        <p:nvSpPr>
          <p:cNvPr id="1048586" name="TextBox 1048619"/>
          <p:cNvSpPr txBox="1"/>
          <p:nvPr/>
        </p:nvSpPr>
        <p:spPr>
          <a:xfrm>
            <a:off x="0" y="4994105"/>
            <a:ext cx="8151330" cy="510540"/>
          </a:xfrm>
          <a:prstGeom prst="rect"/>
        </p:spPr>
        <p:txBody>
          <a:bodyPr rtlCol="0" wrap="square">
            <a:spAutoFit/>
          </a:bodyPr>
          <a:p>
            <a:r>
              <a:rPr b="1" sz="2800" lang="en-US">
                <a:solidFill>
                  <a:srgbClr val="CCFECC"/>
                </a:solidFill>
              </a:rPr>
              <a:t>Government college Gurur</a:t>
            </a:r>
            <a:endParaRPr b="1" sz="2800" lang="en-US">
              <a:solidFill>
                <a:srgbClr val="CCFECC"/>
              </a:solidFill>
            </a:endParaRPr>
          </a:p>
        </p:txBody>
      </p:sp>
      <p:sp>
        <p:nvSpPr>
          <p:cNvPr id="1048587" name="TextBox 1048621"/>
          <p:cNvSpPr txBox="1"/>
          <p:nvPr/>
        </p:nvSpPr>
        <p:spPr>
          <a:xfrm>
            <a:off x="4230377" y="73230"/>
            <a:ext cx="5073263" cy="624839"/>
          </a:xfrm>
          <a:prstGeom prst="rect"/>
        </p:spPr>
        <p:txBody>
          <a:bodyPr rtlCol="0" wrap="square">
            <a:spAutoFit/>
          </a:bodyPr>
          <a:p>
            <a:r>
              <a:rPr b="1" sz="3600" lang="en-US">
                <a:solidFill>
                  <a:srgbClr val="65FF65"/>
                </a:solidFill>
              </a:rPr>
              <a:t>Quantum Mechanics</a:t>
            </a:r>
            <a:r>
              <a:rPr b="1" sz="3600" lang="en-US">
                <a:solidFill>
                  <a:srgbClr val="65FF65"/>
                </a:solidFill>
              </a:rPr>
              <a:t> </a:t>
            </a:r>
            <a:r>
              <a:rPr b="1" sz="3600" lang="en-US">
                <a:solidFill>
                  <a:srgbClr val="65FF65"/>
                </a:solidFill>
              </a:rPr>
              <a:t>  </a:t>
            </a:r>
            <a:endParaRPr sz="3600" lang="en-US">
              <a:solidFill>
                <a:srgbClr val="65FF65"/>
              </a:solidFill>
            </a:endParaRPr>
          </a:p>
        </p:txBody>
      </p:sp>
      <p:sp>
        <p:nvSpPr>
          <p:cNvPr id="1048588" name=""/>
          <p:cNvSpPr txBox="1"/>
          <p:nvPr/>
        </p:nvSpPr>
        <p:spPr>
          <a:xfrm>
            <a:off x="146531" y="3757083"/>
            <a:ext cx="7385935" cy="574040"/>
          </a:xfrm>
          <a:prstGeom prst="rect"/>
        </p:spPr>
        <p:txBody>
          <a:bodyPr rtlCol="0" wrap="square">
            <a:spAutoFit/>
          </a:bodyPr>
          <a:p>
            <a:r>
              <a:rPr b="1" sz="3200" lang="en-US">
                <a:solidFill>
                  <a:srgbClr val="FFFF00"/>
                </a:solidFill>
              </a:rPr>
              <a:t>P</a:t>
            </a:r>
            <a:r>
              <a:rPr b="1" sz="3200" lang="en-US">
                <a:solidFill>
                  <a:srgbClr val="FFFF00"/>
                </a:solidFill>
              </a:rPr>
              <a:t>r</a:t>
            </a:r>
            <a:r>
              <a:rPr b="1" sz="3200" lang="en-US">
                <a:solidFill>
                  <a:srgbClr val="FFFF00"/>
                </a:solidFill>
              </a:rPr>
              <a:t>e</a:t>
            </a:r>
            <a:r>
              <a:rPr b="1" sz="3200" lang="en-US">
                <a:solidFill>
                  <a:srgbClr val="FFFF00"/>
                </a:solidFill>
              </a:rPr>
              <a:t>sent</a:t>
            </a:r>
            <a:r>
              <a:rPr b="1" sz="3200" lang="en-US">
                <a:solidFill>
                  <a:srgbClr val="FFFF00"/>
                </a:solidFill>
              </a:rPr>
              <a:t>ed</a:t>
            </a:r>
            <a:r>
              <a:rPr b="1" sz="3200" lang="en-US">
                <a:solidFill>
                  <a:srgbClr val="FFFF00"/>
                </a:solidFill>
              </a:rPr>
              <a:t> by</a:t>
            </a:r>
            <a:r>
              <a:rPr b="1" sz="3200" lang="en-US">
                <a:solidFill>
                  <a:srgbClr val="FFFF00"/>
                </a:solidFill>
              </a:rPr>
              <a:t> </a:t>
            </a:r>
            <a:r>
              <a:rPr b="1" sz="3200" lang="en-US">
                <a:solidFill>
                  <a:srgbClr val="FFFF00"/>
                </a:solidFill>
              </a:rPr>
              <a:t>–</a:t>
            </a:r>
            <a:endParaRPr b="1" sz="3200" lang="en-US">
              <a:solidFill>
                <a:srgbClr val="FFFF00"/>
              </a:solidFill>
            </a:endParaRPr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305268" y="328162"/>
            <a:ext cx="3534229" cy="3428920"/>
          </a:xfrm>
          <a:prstGeom prst="rect"/>
        </p:spPr>
      </p:pic>
      <p:sp>
        <p:nvSpPr>
          <p:cNvPr id="1048589" name=""/>
          <p:cNvSpPr txBox="1"/>
          <p:nvPr/>
        </p:nvSpPr>
        <p:spPr>
          <a:xfrm>
            <a:off x="4305268" y="6167627"/>
            <a:ext cx="4627633" cy="510540"/>
          </a:xfrm>
          <a:prstGeom prst="rect"/>
        </p:spPr>
        <p:txBody>
          <a:bodyPr rtlCol="0" wrap="square">
            <a:spAutoFit/>
          </a:bodyPr>
          <a:p>
            <a:r>
              <a:rPr b="1" sz="2800" lang="en-US">
                <a:solidFill>
                  <a:srgbClr val="FFE5E5"/>
                </a:solidFill>
              </a:rPr>
              <a:t>O</a:t>
            </a:r>
            <a:r>
              <a:rPr b="1" sz="2800" lang="en-US">
                <a:solidFill>
                  <a:srgbClr val="FFE5E5"/>
                </a:solidFill>
              </a:rPr>
              <a:t>r</a:t>
            </a:r>
            <a:r>
              <a:rPr b="1" sz="2800" lang="en-US">
                <a:solidFill>
                  <a:srgbClr val="FFE5E5"/>
                </a:solidFill>
              </a:rPr>
              <a:t>g</a:t>
            </a:r>
            <a:r>
              <a:rPr b="1" sz="2800" lang="en-US">
                <a:solidFill>
                  <a:srgbClr val="FFE5E5"/>
                </a:solidFill>
              </a:rPr>
              <a:t>a</a:t>
            </a:r>
            <a:r>
              <a:rPr b="1" sz="2800" lang="en-US">
                <a:solidFill>
                  <a:srgbClr val="FFE5E5"/>
                </a:solidFill>
              </a:rPr>
              <a:t>niz</a:t>
            </a:r>
            <a:r>
              <a:rPr b="1" sz="2800" lang="en-US">
                <a:solidFill>
                  <a:srgbClr val="FFE5E5"/>
                </a:solidFill>
              </a:rPr>
              <a:t>e</a:t>
            </a:r>
            <a:r>
              <a:rPr b="1" sz="2800" lang="en-US">
                <a:solidFill>
                  <a:srgbClr val="FFE5E5"/>
                </a:solidFill>
              </a:rPr>
              <a:t>d</a:t>
            </a:r>
            <a:r>
              <a:rPr b="1" sz="2800" lang="en-US">
                <a:solidFill>
                  <a:srgbClr val="FFE5E5"/>
                </a:solidFill>
              </a:rPr>
              <a:t> </a:t>
            </a:r>
            <a:r>
              <a:rPr b="1" sz="2800" lang="en-US">
                <a:solidFill>
                  <a:srgbClr val="FFE5E5"/>
                </a:solidFill>
              </a:rPr>
              <a:t>B</a:t>
            </a:r>
            <a:r>
              <a:rPr b="1" sz="2800" lang="en-US">
                <a:solidFill>
                  <a:srgbClr val="FFE5E5"/>
                </a:solidFill>
              </a:rPr>
              <a:t>y</a:t>
            </a:r>
            <a:r>
              <a:rPr b="1" sz="2800" lang="en-US">
                <a:solidFill>
                  <a:srgbClr val="FFE5E5"/>
                </a:solidFill>
              </a:rPr>
              <a:t> </a:t>
            </a:r>
            <a:r>
              <a:rPr b="1" sz="2800" lang="en-US">
                <a:solidFill>
                  <a:srgbClr val="FFE5E5"/>
                </a:solidFill>
              </a:rPr>
              <a:t>–</a:t>
            </a:r>
            <a:r>
              <a:rPr b="1" sz="2800" lang="en-US">
                <a:solidFill>
                  <a:srgbClr val="FFE5E5"/>
                </a:solidFill>
              </a:rPr>
              <a:t> </a:t>
            </a:r>
            <a:r>
              <a:rPr b="1" sz="2800" lang="en-US">
                <a:solidFill>
                  <a:srgbClr val="FFE5E5"/>
                </a:solidFill>
              </a:rPr>
              <a:t>v</a:t>
            </a:r>
            <a:r>
              <a:rPr b="1" sz="2800" lang="en-US">
                <a:solidFill>
                  <a:srgbClr val="FFE5E5"/>
                </a:solidFill>
              </a:rPr>
              <a:t>i</a:t>
            </a:r>
            <a:r>
              <a:rPr b="1" sz="2800" lang="en-US">
                <a:solidFill>
                  <a:srgbClr val="FFE5E5"/>
                </a:solidFill>
              </a:rPr>
              <a:t>d</a:t>
            </a:r>
            <a:r>
              <a:rPr b="1" sz="2800" lang="en-US">
                <a:solidFill>
                  <a:srgbClr val="FFE5E5"/>
                </a:solidFill>
              </a:rPr>
              <a:t>h</a:t>
            </a:r>
            <a:r>
              <a:rPr b="1" sz="2800" lang="en-US">
                <a:solidFill>
                  <a:srgbClr val="FFE5E5"/>
                </a:solidFill>
              </a:rPr>
              <a:t>a</a:t>
            </a:r>
            <a:r>
              <a:rPr b="1" sz="2800" lang="en-US">
                <a:solidFill>
                  <a:srgbClr val="FFE5E5"/>
                </a:solidFill>
              </a:rPr>
              <a:t> </a:t>
            </a:r>
            <a:r>
              <a:rPr b="1" sz="2800" lang="en-US">
                <a:solidFill>
                  <a:srgbClr val="FFE5E5"/>
                </a:solidFill>
              </a:rPr>
              <a:t>sahu</a:t>
            </a:r>
            <a:r>
              <a:rPr b="1" sz="2800" lang="en-US">
                <a:solidFill>
                  <a:srgbClr val="FFE5E5"/>
                </a:solidFill>
              </a:rPr>
              <a:t> </a:t>
            </a:r>
            <a:endParaRPr b="1" sz="2800" lang="en-US">
              <a:solidFill>
                <a:srgbClr val="FFE5E5"/>
              </a:solidFill>
            </a:endParaRPr>
          </a:p>
        </p:txBody>
      </p:sp>
      <p:sp>
        <p:nvSpPr>
          <p:cNvPr id="1048590" name=""/>
          <p:cNvSpPr txBox="1"/>
          <p:nvPr/>
        </p:nvSpPr>
        <p:spPr>
          <a:xfrm>
            <a:off x="305268" y="5640577"/>
            <a:ext cx="4000000" cy="510540"/>
          </a:xfrm>
          <a:prstGeom prst="rect"/>
        </p:spPr>
        <p:txBody>
          <a:bodyPr rtlCol="0" wrap="square">
            <a:spAutoFit/>
          </a:bodyPr>
          <a:p>
            <a:r>
              <a:rPr b="1" sz="2800" lang="en-US">
                <a:solidFill>
                  <a:srgbClr val="FFCC99"/>
                </a:solidFill>
              </a:rPr>
              <a:t>D</a:t>
            </a:r>
            <a:r>
              <a:rPr b="1" sz="2800" lang="en-US">
                <a:solidFill>
                  <a:srgbClr val="FFCC99"/>
                </a:solidFill>
              </a:rPr>
              <a:t>a</a:t>
            </a:r>
            <a:r>
              <a:rPr b="1" sz="2800" lang="en-US">
                <a:solidFill>
                  <a:srgbClr val="FFCC99"/>
                </a:solidFill>
              </a:rPr>
              <a:t>t</a:t>
            </a:r>
            <a:r>
              <a:rPr b="1" sz="2800" lang="en-US">
                <a:solidFill>
                  <a:srgbClr val="FFCC99"/>
                </a:solidFill>
              </a:rPr>
              <a:t>e</a:t>
            </a:r>
            <a:r>
              <a:rPr b="1" sz="2800" lang="en-US">
                <a:solidFill>
                  <a:srgbClr val="FFCC99"/>
                </a:solidFill>
              </a:rPr>
              <a:t> </a:t>
            </a:r>
            <a:r>
              <a:rPr b="1" sz="2800" lang="en-US">
                <a:solidFill>
                  <a:srgbClr val="FFCC99"/>
                </a:solidFill>
              </a:rPr>
              <a:t>–</a:t>
            </a:r>
            <a:r>
              <a:rPr b="1" sz="2800" lang="en-US">
                <a:solidFill>
                  <a:srgbClr val="FFCC99"/>
                </a:solidFill>
              </a:rPr>
              <a:t> </a:t>
            </a:r>
            <a:r>
              <a:rPr b="1" sz="2800" lang="en-US">
                <a:solidFill>
                  <a:srgbClr val="FFCC99"/>
                </a:solidFill>
              </a:rPr>
              <a:t>1</a:t>
            </a:r>
            <a:r>
              <a:rPr b="1" sz="2800" lang="en-US">
                <a:solidFill>
                  <a:srgbClr val="FFCC99"/>
                </a:solidFill>
              </a:rPr>
              <a:t>2</a:t>
            </a:r>
            <a:r>
              <a:rPr b="1" sz="2800" lang="en-US">
                <a:solidFill>
                  <a:srgbClr val="FFCC99"/>
                </a:solidFill>
              </a:rPr>
              <a:t>/</a:t>
            </a:r>
            <a:r>
              <a:rPr b="1" sz="2800" lang="en-US">
                <a:solidFill>
                  <a:srgbClr val="FFCC99"/>
                </a:solidFill>
              </a:rPr>
              <a:t>0</a:t>
            </a:r>
            <a:r>
              <a:rPr b="1" sz="2800" lang="en-US">
                <a:solidFill>
                  <a:srgbClr val="FFCC99"/>
                </a:solidFill>
              </a:rPr>
              <a:t>5</a:t>
            </a:r>
            <a:r>
              <a:rPr b="1" sz="2800" lang="en-US">
                <a:solidFill>
                  <a:srgbClr val="FFCC99"/>
                </a:solidFill>
              </a:rPr>
              <a:t>/</a:t>
            </a:r>
            <a:r>
              <a:rPr b="1" sz="2800" lang="en-US">
                <a:solidFill>
                  <a:srgbClr val="FFCC99"/>
                </a:solidFill>
              </a:rPr>
              <a:t>2</a:t>
            </a:r>
            <a:r>
              <a:rPr b="1" sz="2800" lang="en-US">
                <a:solidFill>
                  <a:srgbClr val="FFCC99"/>
                </a:solidFill>
              </a:rPr>
              <a:t>0</a:t>
            </a:r>
            <a:r>
              <a:rPr b="1" sz="2800" lang="en-US">
                <a:solidFill>
                  <a:srgbClr val="FFCC99"/>
                </a:solidFill>
              </a:rPr>
              <a:t>2</a:t>
            </a:r>
            <a:r>
              <a:rPr b="1" sz="2800" lang="en-US">
                <a:solidFill>
                  <a:srgbClr val="FFCC99"/>
                </a:solidFill>
              </a:rPr>
              <a:t>1</a:t>
            </a:r>
            <a:endParaRPr b="1" sz="2800" lang="en-US">
              <a:solidFill>
                <a:srgbClr val="FFCC99"/>
              </a:solidFill>
            </a:endParaRPr>
          </a:p>
        </p:txBody>
      </p:sp>
      <p:sp>
        <p:nvSpPr>
          <p:cNvPr id="1048591" name=""/>
          <p:cNvSpPr txBox="1"/>
          <p:nvPr/>
        </p:nvSpPr>
        <p:spPr>
          <a:xfrm>
            <a:off x="408259" y="6151117"/>
            <a:ext cx="4000000" cy="510540"/>
          </a:xfrm>
          <a:prstGeom prst="rect"/>
        </p:spPr>
        <p:txBody>
          <a:bodyPr rtlCol="0" wrap="square">
            <a:spAutoFit/>
          </a:bodyPr>
          <a:p>
            <a:r>
              <a:rPr b="1" sz="2800" lang="en-US">
                <a:solidFill>
                  <a:srgbClr val="65FF65"/>
                </a:solidFill>
              </a:rPr>
              <a:t>O</a:t>
            </a:r>
            <a:r>
              <a:rPr b="1" sz="2800" lang="en-US">
                <a:solidFill>
                  <a:srgbClr val="65FF65"/>
                </a:solidFill>
              </a:rPr>
              <a:t>n</a:t>
            </a:r>
            <a:r>
              <a:rPr b="1" sz="2800" lang="en-US">
                <a:solidFill>
                  <a:srgbClr val="65FF65"/>
                </a:solidFill>
              </a:rPr>
              <a:t>l</a:t>
            </a:r>
            <a:r>
              <a:rPr b="1" sz="2800" lang="en-US">
                <a:solidFill>
                  <a:srgbClr val="65FF65"/>
                </a:solidFill>
              </a:rPr>
              <a:t>i</a:t>
            </a:r>
            <a:r>
              <a:rPr b="1" sz="2800" lang="en-US">
                <a:solidFill>
                  <a:srgbClr val="65FF65"/>
                </a:solidFill>
              </a:rPr>
              <a:t>ne</a:t>
            </a:r>
            <a:r>
              <a:rPr b="1" sz="2800" lang="en-US">
                <a:solidFill>
                  <a:srgbClr val="65FF65"/>
                </a:solidFill>
              </a:rPr>
              <a:t> </a:t>
            </a:r>
            <a:r>
              <a:rPr b="1" sz="2800" lang="en-US">
                <a:solidFill>
                  <a:srgbClr val="65FF65"/>
                </a:solidFill>
              </a:rPr>
              <a:t>platform</a:t>
            </a:r>
            <a:endParaRPr sz="2800" lang="en-US">
              <a:solidFill>
                <a:srgbClr val="65FF65"/>
              </a:solidFill>
            </a:endParaRPr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 rot="0">
            <a:off x="4179131" y="805447"/>
            <a:ext cx="4653210" cy="5345669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ctrTitle"/>
          </p:nvPr>
        </p:nvSpPr>
        <p:spPr>
          <a:xfrm>
            <a:off x="255328" y="1825776"/>
            <a:ext cx="8633345" cy="2431726"/>
          </a:xfrm>
        </p:spPr>
        <p:txBody>
          <a:bodyPr>
            <a:normAutofit/>
          </a:bodyPr>
          <a:p>
            <a:r>
              <a:rPr altLang="zh-CN" b="1" i="1" lang="en-US">
                <a:solidFill>
                  <a:srgbClr val="65FF65"/>
                </a:solidFill>
              </a:rPr>
              <a:t> क्वाण्टम यांत्रिकी –1.    </a:t>
            </a:r>
            <a:r>
              <a:rPr altLang="zh-CN" b="1" i="1" lang="en-US">
                <a:solidFill>
                  <a:srgbClr val="65FF65"/>
                </a:solidFill>
              </a:rPr>
              <a:t> </a:t>
            </a:r>
            <a:r>
              <a:rPr altLang="zh-CN" b="1" i="1" lang="en-US">
                <a:solidFill>
                  <a:srgbClr val="65FF65"/>
                </a:solidFill>
              </a:rPr>
              <a:t> </a:t>
            </a:r>
            <a:r>
              <a:rPr altLang="zh-CN" b="1" i="1" lang="en-US">
                <a:solidFill>
                  <a:srgbClr val="65FF65"/>
                </a:solidFill>
              </a:rPr>
              <a:t> </a:t>
            </a:r>
            <a:r>
              <a:rPr altLang="zh-CN" b="1" i="1" lang="en-US">
                <a:solidFill>
                  <a:srgbClr val="65FF65"/>
                </a:solidFill>
              </a:rPr>
              <a:t> </a:t>
            </a:r>
            <a:r>
              <a:rPr altLang="zh-CN" b="1" i="1" lang="en-US">
                <a:solidFill>
                  <a:srgbClr val="65FF65"/>
                </a:solidFill>
              </a:rPr>
              <a:t> </a:t>
            </a:r>
            <a:r>
              <a:rPr altLang="zh-CN" b="1" i="1" lang="en-US">
                <a:solidFill>
                  <a:srgbClr val="65FF65"/>
                </a:solidFill>
              </a:rPr>
              <a:t> </a:t>
            </a:r>
            <a:r>
              <a:rPr altLang="zh-CN" b="1" i="1" lang="en-US">
                <a:solidFill>
                  <a:srgbClr val="65FF65"/>
                </a:solidFill>
              </a:rPr>
              <a:t> </a:t>
            </a:r>
            <a:r>
              <a:rPr altLang="zh-CN" b="1" i="1" lang="en-US">
                <a:solidFill>
                  <a:srgbClr val="65FF65"/>
                </a:solidFill>
              </a:rPr>
              <a:t> </a:t>
            </a:r>
            <a:r>
              <a:rPr altLang="zh-CN" b="1" i="1" lang="en-US">
                <a:solidFill>
                  <a:srgbClr val="65FF65"/>
                </a:solidFill>
              </a:rPr>
              <a:t>( Quantum Mechanics–1)</a:t>
            </a:r>
            <a:endParaRPr altLang="en-US" 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extBox 1048628"/>
          <p:cNvSpPr txBox="1"/>
          <p:nvPr/>
        </p:nvSpPr>
        <p:spPr>
          <a:xfrm>
            <a:off x="125794" y="258518"/>
            <a:ext cx="9018206" cy="624840"/>
          </a:xfrm>
          <a:prstGeom prst="rect"/>
        </p:spPr>
        <p:txBody>
          <a:bodyPr rtlCol="0" wrap="square">
            <a:spAutoFit/>
          </a:bodyPr>
          <a:p>
            <a:r>
              <a:rPr b="1" sz="3600" lang="en-US">
                <a:solidFill>
                  <a:srgbClr val="CCFECC"/>
                </a:solidFill>
              </a:rPr>
              <a:t>कृष्ण पिण्ड विकिरण (Black Body Radiation) : –</a:t>
            </a:r>
          </a:p>
        </p:txBody>
      </p:sp>
      <p:sp>
        <p:nvSpPr>
          <p:cNvPr id="1048599" name="TextBox 1048629"/>
          <p:cNvSpPr txBox="1"/>
          <p:nvPr/>
        </p:nvSpPr>
        <p:spPr>
          <a:xfrm>
            <a:off x="266277" y="883358"/>
            <a:ext cx="8737238" cy="2987040"/>
          </a:xfrm>
          <a:prstGeom prst="rect"/>
        </p:spPr>
        <p:txBody>
          <a:bodyPr rtlCol="0" wrap="square">
            <a:spAutoFit/>
          </a:bodyPr>
          <a:p>
            <a:r>
              <a:rPr dirty="0" sz="3200" lang="en-US" err="1">
                <a:solidFill>
                  <a:srgbClr val="FFFF00"/>
                </a:solidFill>
              </a:rPr>
              <a:t>वह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पिण्ड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जो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अपने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पृष्ठ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पर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आपतित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सभी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तरंगदैध्र्यो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के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विकिरण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को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पूर्ण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रूप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से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अवशोषित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कर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लेता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हैं</a:t>
            </a:r>
            <a:r>
              <a:rPr dirty="0" sz="3200" lang="en-US">
                <a:solidFill>
                  <a:srgbClr val="FFFF00"/>
                </a:solidFill>
              </a:rPr>
              <a:t> , </a:t>
            </a:r>
            <a:r>
              <a:rPr dirty="0" sz="3200" lang="en-US" err="1">
                <a:solidFill>
                  <a:srgbClr val="FFFF00"/>
                </a:solidFill>
              </a:rPr>
              <a:t>उसे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कृष्ण</a:t>
            </a:r>
            <a:r>
              <a:rPr dirty="0" sz="3200" lang="en-US">
                <a:solidFill>
                  <a:srgbClr val="FFFF00"/>
                </a:solidFill>
              </a:rPr>
              <a:t>  </a:t>
            </a:r>
            <a:r>
              <a:rPr dirty="0" sz="3200" lang="en-US" err="1">
                <a:solidFill>
                  <a:srgbClr val="FFFF00"/>
                </a:solidFill>
              </a:rPr>
              <a:t>पिण्ड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कहते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हैं</a:t>
            </a:r>
            <a:r>
              <a:rPr dirty="0" sz="3200" lang="en-US">
                <a:solidFill>
                  <a:srgbClr val="FFFF00"/>
                </a:solidFill>
              </a:rPr>
              <a:t>। </a:t>
            </a:r>
            <a:r>
              <a:rPr dirty="0" sz="3200" lang="en-US" err="1">
                <a:solidFill>
                  <a:srgbClr val="FFFF00"/>
                </a:solidFill>
              </a:rPr>
              <a:t>जब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कृष्ण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पिण्ड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को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उच्च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ताप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पर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गर्म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किया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जाता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है</a:t>
            </a:r>
            <a:r>
              <a:rPr dirty="0" sz="3200" lang="en-US">
                <a:solidFill>
                  <a:srgbClr val="FFFF00"/>
                </a:solidFill>
              </a:rPr>
              <a:t> , </a:t>
            </a:r>
            <a:r>
              <a:rPr dirty="0" sz="3200" lang="en-US" err="1">
                <a:solidFill>
                  <a:srgbClr val="FFFF00"/>
                </a:solidFill>
              </a:rPr>
              <a:t>तब</a:t>
            </a:r>
            <a:r>
              <a:rPr dirty="0" sz="3200" lang="en-US">
                <a:solidFill>
                  <a:srgbClr val="FFFF00"/>
                </a:solidFill>
              </a:rPr>
              <a:t>  </a:t>
            </a:r>
            <a:r>
              <a:rPr dirty="0" sz="3200" lang="en-US" err="1">
                <a:solidFill>
                  <a:srgbClr val="FFFF00"/>
                </a:solidFill>
              </a:rPr>
              <a:t>वह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सभी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संभव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तरंगदैध्र्य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के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विकिरण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को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उत्सर्जित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करता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है</a:t>
            </a:r>
            <a:r>
              <a:rPr dirty="0" sz="3200" lang="en-US">
                <a:solidFill>
                  <a:srgbClr val="FFFF00"/>
                </a:solidFill>
              </a:rPr>
              <a:t>। </a:t>
            </a:r>
            <a:r>
              <a:rPr dirty="0" sz="3200" lang="en-US" err="1">
                <a:solidFill>
                  <a:srgbClr val="FFFF00"/>
                </a:solidFill>
              </a:rPr>
              <a:t>इस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विकिरण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को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कृष्ण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पिण्ड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विकिरण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कहते</a:t>
            </a:r>
            <a:r>
              <a:rPr dirty="0" sz="3200" lang="en-US">
                <a:solidFill>
                  <a:srgbClr val="FFFF00"/>
                </a:solidFill>
              </a:rPr>
              <a:t> </a:t>
            </a:r>
            <a:r>
              <a:rPr dirty="0" sz="3200" lang="en-US" err="1">
                <a:solidFill>
                  <a:srgbClr val="FFFF00"/>
                </a:solidFill>
              </a:rPr>
              <a:t>है</a:t>
            </a:r>
            <a:r>
              <a:rPr dirty="0" sz="3200" lang="en-US">
                <a:solidFill>
                  <a:srgbClr val="FFFF00"/>
                </a:solidFill>
              </a:rPr>
              <a:t>।  </a:t>
            </a:r>
          </a:p>
        </p:txBody>
      </p:sp>
      <p:pic>
        <p:nvPicPr>
          <p:cNvPr id="2097154" name="Picture 2097153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912219" y="3870398"/>
            <a:ext cx="5593789" cy="2928895"/>
          </a:xfrm>
          <a:prstGeom prst="rect"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extBox 1048616"/>
          <p:cNvSpPr txBox="1"/>
          <p:nvPr/>
        </p:nvSpPr>
        <p:spPr>
          <a:xfrm>
            <a:off x="109695" y="296781"/>
            <a:ext cx="8924610" cy="1158239"/>
          </a:xfrm>
          <a:prstGeom prst="rect"/>
        </p:spPr>
        <p:txBody>
          <a:bodyPr rtlCol="0" wrap="square">
            <a:spAutoFit/>
          </a:bodyPr>
          <a:p>
            <a:r>
              <a:rPr b="1" sz="3600" lang="en-US">
                <a:solidFill>
                  <a:srgbClr val="FFE5E5"/>
                </a:solidFill>
              </a:rPr>
              <a:t>विभिन्न तापमानों पर कृष्ण पिण्ड द्वारा उत्सर्जित विकिरणों के स्पेक्ट्रम :–</a:t>
            </a:r>
          </a:p>
        </p:txBody>
      </p:sp>
      <p:pic>
        <p:nvPicPr>
          <p:cNvPr id="2097155" name="Picture 2097152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771320" y="1699516"/>
            <a:ext cx="7990478" cy="4155756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extBox 1048583"/>
          <p:cNvSpPr txBox="1"/>
          <p:nvPr/>
        </p:nvSpPr>
        <p:spPr>
          <a:xfrm>
            <a:off x="218651" y="380680"/>
            <a:ext cx="8467489" cy="688340"/>
          </a:xfrm>
          <a:prstGeom prst="rect"/>
        </p:spPr>
        <p:txBody>
          <a:bodyPr rtlCol="0" wrap="square">
            <a:spAutoFit/>
          </a:bodyPr>
          <a:p>
            <a:r>
              <a:rPr b="1" sz="4000" lang="en-US">
                <a:solidFill>
                  <a:srgbClr val="FFFF00"/>
                </a:solidFill>
              </a:rPr>
              <a:t>प्रकाशविद्युत् प्रभाव ( Photoelectric effect ) </a:t>
            </a:r>
            <a:endParaRPr b="1" sz="4000" lang="en-US">
              <a:solidFill>
                <a:srgbClr val="FFFF00"/>
              </a:solidFill>
            </a:endParaRPr>
          </a:p>
        </p:txBody>
      </p:sp>
      <p:pic>
        <p:nvPicPr>
          <p:cNvPr id="2097156" name="Picture 2097155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66076" y="1718191"/>
            <a:ext cx="8030797" cy="484007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"/>
          <p:cNvSpPr txBox="1"/>
          <p:nvPr/>
        </p:nvSpPr>
        <p:spPr>
          <a:xfrm>
            <a:off x="1423862" y="382733"/>
            <a:ext cx="5777447" cy="1285239"/>
          </a:xfrm>
          <a:prstGeom prst="rect"/>
        </p:spPr>
        <p:txBody>
          <a:bodyPr anchor="ctr" rtlCol="0" wrap="square">
            <a:spAutoFit/>
          </a:bodyPr>
          <a:p>
            <a:pPr algn="ctr"/>
            <a:r>
              <a:rPr b="1" sz="4000" lang="en-US">
                <a:solidFill>
                  <a:srgbClr val="FFCC99"/>
                </a:solidFill>
              </a:rPr>
              <a:t>क</a:t>
            </a:r>
            <a:r>
              <a:rPr b="1" sz="4000" lang="en-US">
                <a:solidFill>
                  <a:srgbClr val="FFCC99"/>
                </a:solidFill>
              </a:rPr>
              <a:t>ा</a:t>
            </a:r>
            <a:r>
              <a:rPr b="1" sz="4000" lang="en-US">
                <a:solidFill>
                  <a:srgbClr val="FFCC99"/>
                </a:solidFill>
              </a:rPr>
              <a:t>ॅ</a:t>
            </a:r>
            <a:r>
              <a:rPr b="1" sz="4000" lang="en-US">
                <a:solidFill>
                  <a:srgbClr val="FFCC99"/>
                </a:solidFill>
              </a:rPr>
              <a:t>म</a:t>
            </a:r>
            <a:r>
              <a:rPr b="1" sz="4000" lang="en-US">
                <a:solidFill>
                  <a:srgbClr val="FFCC99"/>
                </a:solidFill>
              </a:rPr>
              <a:t>्</a:t>
            </a:r>
            <a:r>
              <a:rPr b="1" sz="4000" lang="en-US">
                <a:solidFill>
                  <a:srgbClr val="FFCC99"/>
                </a:solidFill>
              </a:rPr>
              <a:t>प</a:t>
            </a:r>
            <a:r>
              <a:rPr b="1" sz="4000" lang="en-US">
                <a:solidFill>
                  <a:srgbClr val="FFCC99"/>
                </a:solidFill>
              </a:rPr>
              <a:t>टन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प्रभ</a:t>
            </a:r>
            <a:r>
              <a:rPr b="1" sz="4000" lang="en-US">
                <a:solidFill>
                  <a:srgbClr val="FFCC99"/>
                </a:solidFill>
              </a:rPr>
              <a:t>ा</a:t>
            </a:r>
            <a:r>
              <a:rPr b="1" sz="4000" lang="en-US">
                <a:solidFill>
                  <a:srgbClr val="FFCC99"/>
                </a:solidFill>
              </a:rPr>
              <a:t>व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(</a:t>
            </a:r>
            <a:r>
              <a:rPr b="1" sz="4000" lang="en-US">
                <a:solidFill>
                  <a:srgbClr val="FFCC99"/>
                </a:solidFill>
              </a:rPr>
              <a:t>C</a:t>
            </a:r>
            <a:r>
              <a:rPr b="1" sz="4000" lang="en-US">
                <a:solidFill>
                  <a:srgbClr val="FFCC99"/>
                </a:solidFill>
              </a:rPr>
              <a:t>o</a:t>
            </a:r>
            <a:r>
              <a:rPr b="1" sz="4000" lang="en-US">
                <a:solidFill>
                  <a:srgbClr val="FFCC99"/>
                </a:solidFill>
              </a:rPr>
              <a:t>m</a:t>
            </a:r>
            <a:r>
              <a:rPr b="1" sz="4000" lang="en-US">
                <a:solidFill>
                  <a:srgbClr val="FFCC99"/>
                </a:solidFill>
              </a:rPr>
              <a:t>p</a:t>
            </a:r>
            <a:r>
              <a:rPr b="1" sz="4000" lang="en-US">
                <a:solidFill>
                  <a:srgbClr val="FFCC99"/>
                </a:solidFill>
              </a:rPr>
              <a:t>t</a:t>
            </a:r>
            <a:r>
              <a:rPr b="1" sz="4000" lang="en-US">
                <a:solidFill>
                  <a:srgbClr val="FFCC99"/>
                </a:solidFill>
              </a:rPr>
              <a:t>o</a:t>
            </a:r>
            <a:r>
              <a:rPr b="1" sz="4000" lang="en-US">
                <a:solidFill>
                  <a:srgbClr val="FFCC99"/>
                </a:solidFill>
              </a:rPr>
              <a:t>n</a:t>
            </a:r>
            <a:r>
              <a:rPr b="1" sz="4000" lang="en-US">
                <a:solidFill>
                  <a:srgbClr val="FFCC99"/>
                </a:solidFill>
              </a:rPr>
              <a:t> </a:t>
            </a:r>
            <a:r>
              <a:rPr b="1" sz="4000" lang="en-US">
                <a:solidFill>
                  <a:srgbClr val="FFCC99"/>
                </a:solidFill>
              </a:rPr>
              <a:t>E</a:t>
            </a:r>
            <a:r>
              <a:rPr b="1" sz="4000" lang="en-US">
                <a:solidFill>
                  <a:srgbClr val="FFCC99"/>
                </a:solidFill>
              </a:rPr>
              <a:t>f</a:t>
            </a:r>
            <a:r>
              <a:rPr b="1" sz="4000" lang="en-US">
                <a:solidFill>
                  <a:srgbClr val="FFCC99"/>
                </a:solidFill>
              </a:rPr>
              <a:t>f</a:t>
            </a:r>
            <a:r>
              <a:rPr b="1" sz="4000" lang="en-US">
                <a:solidFill>
                  <a:srgbClr val="FFCC99"/>
                </a:solidFill>
              </a:rPr>
              <a:t>e</a:t>
            </a:r>
            <a:r>
              <a:rPr b="1" sz="4000" lang="en-US">
                <a:solidFill>
                  <a:srgbClr val="FFCC99"/>
                </a:solidFill>
              </a:rPr>
              <a:t>ct</a:t>
            </a:r>
            <a:r>
              <a:rPr b="1" sz="4000" lang="en-US">
                <a:solidFill>
                  <a:srgbClr val="FFCC99"/>
                </a:solidFill>
              </a:rPr>
              <a:t>)</a:t>
            </a:r>
            <a:endParaRPr b="1" sz="4000" lang="en-US">
              <a:solidFill>
                <a:srgbClr val="FFCC99"/>
              </a:solidFill>
            </a:endParaRPr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1667972"/>
            <a:ext cx="9144000" cy="5165678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extBox 1048630"/>
          <p:cNvSpPr txBox="1"/>
          <p:nvPr/>
        </p:nvSpPr>
        <p:spPr>
          <a:xfrm>
            <a:off x="1879302" y="2613660"/>
            <a:ext cx="5385396" cy="815340"/>
          </a:xfrm>
          <a:prstGeom prst="rect"/>
        </p:spPr>
        <p:txBody>
          <a:bodyPr rtlCol="0" wrap="square">
            <a:spAutoFit/>
          </a:bodyPr>
          <a:p>
            <a:r>
              <a:rPr b="1" sz="4800" lang="en-US">
                <a:solidFill>
                  <a:srgbClr val="FFFF00"/>
                </a:solidFill>
              </a:rPr>
              <a:t>Thanks you..... 😊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PowerPoint Presentation</dc:title>
  <dc:creator>RMX1945</dc:creator>
  <cp:lastModifiedBy>user</cp:lastModifiedBy>
  <dcterms:created xsi:type="dcterms:W3CDTF">2015-05-04T14:30:45Z</dcterms:created>
  <dcterms:modified xsi:type="dcterms:W3CDTF">2021-07-24T13:13:21Z</dcterms:modified>
</cp:coreProperties>
</file>